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9"/>
  </p:notesMasterIdLst>
  <p:handoutMasterIdLst>
    <p:handoutMasterId r:id="rId50"/>
  </p:handoutMasterIdLst>
  <p:sldIdLst>
    <p:sldId id="256" r:id="rId6"/>
    <p:sldId id="257" r:id="rId7"/>
    <p:sldId id="258" r:id="rId8"/>
    <p:sldId id="259" r:id="rId9"/>
    <p:sldId id="260" r:id="rId10"/>
    <p:sldId id="261"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4" r:id="rId30"/>
    <p:sldId id="283" r:id="rId31"/>
    <p:sldId id="285" r:id="rId32"/>
    <p:sldId id="286" r:id="rId33"/>
    <p:sldId id="298" r:id="rId34"/>
    <p:sldId id="299" r:id="rId35"/>
    <p:sldId id="300" r:id="rId36"/>
    <p:sldId id="287" r:id="rId37"/>
    <p:sldId id="288" r:id="rId38"/>
    <p:sldId id="289" r:id="rId39"/>
    <p:sldId id="290" r:id="rId40"/>
    <p:sldId id="301" r:id="rId41"/>
    <p:sldId id="291" r:id="rId42"/>
    <p:sldId id="292" r:id="rId43"/>
    <p:sldId id="293" r:id="rId44"/>
    <p:sldId id="294" r:id="rId45"/>
    <p:sldId id="295" r:id="rId46"/>
    <p:sldId id="296" r:id="rId47"/>
    <p:sldId id="297" r:id="rId4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31" autoAdjust="0"/>
    <p:restoredTop sz="59277" autoAdjust="0"/>
  </p:normalViewPr>
  <p:slideViewPr>
    <p:cSldViewPr snapToGrid="0">
      <p:cViewPr>
        <p:scale>
          <a:sx n="80" d="100"/>
          <a:sy n="80" d="100"/>
        </p:scale>
        <p:origin x="1616" y="1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handoutMaster" Target="handoutMasters/handout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2015-12-29</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2015-12-29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ask the 'chef generate cookbook' command for help to see how it is used.</a:t>
            </a:r>
          </a:p>
          <a:p>
            <a:endParaRPr lang="en-US" dirty="0" smtClean="0"/>
          </a:p>
          <a:p>
            <a:r>
              <a:rPr lang="en-US" dirty="0" smtClean="0"/>
              <a:t>To generate a cookbook, all we have to do is provide it with a name.</a:t>
            </a:r>
          </a:p>
          <a:p>
            <a:endParaRPr lang="en-US" dirty="0" smtClean="0"/>
          </a:p>
          <a:p>
            <a:r>
              <a:rPr lang="en-US" baseline="0" dirty="0" smtClean="0"/>
              <a:t>T</a:t>
            </a:r>
            <a:r>
              <a:rPr lang="en-US" dirty="0" smtClean="0"/>
              <a:t>here are two hard things in Computer Science and one of those is giving something a </a:t>
            </a:r>
            <a:r>
              <a:rPr lang="en-US" smtClean="0"/>
              <a:t>name.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and define 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'disable-</a:t>
            </a:r>
            <a:r>
              <a:rPr lang="en-US" dirty="0" err="1" smtClean="0"/>
              <a:t>uac.rb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start</a:t>
            </a:r>
            <a:r>
              <a:rPr lang="en-US" baseline="0" dirty="0" smtClean="0"/>
              <a:t> tracking our changes with git.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a:p>
            <a:endParaRPr lang="en-US" dirty="0" smtClean="0"/>
          </a:p>
          <a:p>
            <a:r>
              <a:rPr lang="en-US" dirty="0" smtClean="0"/>
              <a:t>When</a:t>
            </a:r>
            <a:r>
              <a:rPr lang="en-US" baseline="0" dirty="0" smtClean="0"/>
              <a:t> we attempt to commit our changes git presents us with an error that states that you need to setup a user name and email address.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your email you want to associate with</a:t>
            </a:r>
            <a:r>
              <a:rPr lang="en-US" baseline="0" dirty="0" smtClean="0"/>
              <a:t> your git commits.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8946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Recipes</a:t>
            </a:r>
            <a:r>
              <a:rPr lang="en-US" baseline="0" dirty="0" smtClean="0"/>
              <a:t> on their own would be difficult to manage. Imagine handing a copy of a recipe that you develop to an individual. A few weeks later they come back to you and ask you why it no longer works. If you had made a number of changes since the last time you talked with them how do you know which version you gave them? Adding a version number and a README would allow you to better document the features of a particular recipe.</a:t>
            </a:r>
          </a:p>
          <a:p>
            <a:endParaRPr lang="en-US" dirty="0" smtClean="0"/>
          </a:p>
          <a:p>
            <a:r>
              <a:rPr lang="en-US" dirty="0" smtClean="0"/>
              <a:t>2. When developing recipes it</a:t>
            </a:r>
            <a:r>
              <a:rPr lang="en-US" baseline="0" dirty="0" smtClean="0"/>
              <a:t> is important to consider using a version control solution that allows us to track the changes that we make.</a:t>
            </a:r>
          </a:p>
          <a:p>
            <a:endParaRPr lang="en-US" baseline="0" dirty="0" smtClean="0"/>
          </a:p>
          <a:p>
            <a:r>
              <a:rPr lang="en-US" dirty="0" smtClean="0"/>
              <a:t>3. The recipe that you put together to disable</a:t>
            </a:r>
            <a:r>
              <a:rPr lang="en-US" baseline="0" dirty="0" smtClean="0"/>
              <a:t> UAC showed that Chef is powerful enough to manage the registry. Chef is powerful enough to install and configure a web server.</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your user name</a:t>
            </a:r>
            <a:r>
              <a:rPr lang="en-US" baseline="0" dirty="0" smtClean="0"/>
              <a:t> </a:t>
            </a:r>
            <a:r>
              <a:rPr lang="en-US" dirty="0" smtClean="0"/>
              <a:t>you want to associate with</a:t>
            </a:r>
            <a:r>
              <a:rPr lang="en-US" baseline="0" dirty="0" smtClean="0"/>
              <a:t> your git commits.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9135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8026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 GitHub is an example of a central git repository.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last challenge: Deploying a Web Server with Chef.</a:t>
            </a:r>
            <a:endParaRPr lang="en-US" dirty="0" smtClean="0"/>
          </a:p>
          <a:p>
            <a:endParaRPr lang="en-US" dirty="0" smtClean="0"/>
          </a:p>
          <a:p>
            <a:r>
              <a:rPr lang="en-US" dirty="0" smtClean="0"/>
              <a:t>We</a:t>
            </a:r>
            <a:r>
              <a:rPr lang="en-US" baseline="0" dirty="0" smtClean="0"/>
              <a:t> need a cookbook named </a:t>
            </a:r>
            <a:r>
              <a:rPr lang="en-US" baseline="0" dirty="0" err="1" smtClean="0"/>
              <a:t>iis</a:t>
            </a:r>
            <a:r>
              <a:rPr lang="en-US" baseline="0" dirty="0" smtClean="0"/>
              <a:t>-demo that has a server recipe. Within that server recipe we need to use a </a:t>
            </a:r>
            <a:r>
              <a:rPr lang="en-US" baseline="0" dirty="0" err="1" smtClean="0"/>
              <a:t>powershell_script</a:t>
            </a:r>
            <a:r>
              <a:rPr lang="en-US" baseline="0" dirty="0" smtClean="0"/>
              <a:t> to install the IIS windows feature, write out an example HTML file, and then start and enable the w3svc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t>
            </a:r>
            <a:r>
              <a:rPr lang="en-US" b="0" dirty="0" err="1" smtClean="0"/>
              <a:t>iis</a:t>
            </a:r>
            <a:r>
              <a:rPr lang="en-US" b="0" dirty="0" smtClean="0"/>
              <a:t>-demo'. </a:t>
            </a:r>
            <a:r>
              <a:rPr lang="en-US" dirty="0" smtClean="0"/>
              <a:t>This will place the </a:t>
            </a:r>
            <a:r>
              <a:rPr lang="en-US" dirty="0" err="1" smtClean="0"/>
              <a:t>iis</a:t>
            </a:r>
            <a:r>
              <a:rPr lang="en-US" dirty="0" smtClean="0"/>
              <a:t>-demo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t>
            </a:r>
            <a:r>
              <a:rPr lang="en-US" b="0" dirty="0" err="1" smtClean="0"/>
              <a:t>iis</a:t>
            </a:r>
            <a:r>
              <a:rPr lang="en-US" b="0" dirty="0" smtClean="0"/>
              <a:t>-demo'. </a:t>
            </a:r>
            <a:r>
              <a:rPr lang="en-US" dirty="0" smtClean="0"/>
              <a:t>This will place the </a:t>
            </a:r>
            <a:r>
              <a:rPr lang="en-US" dirty="0" err="1" smtClean="0"/>
              <a:t>iis</a:t>
            </a:r>
            <a:r>
              <a:rPr lang="en-US" dirty="0" smtClean="0"/>
              <a:t>-demo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3927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t>
            </a:r>
            <a:r>
              <a:rPr lang="en-US" baseline="0" dirty="0" err="1" smtClean="0"/>
              <a:t>iis</a:t>
            </a:r>
            <a:r>
              <a:rPr lang="en-US" baseline="0" dirty="0" smtClean="0"/>
              <a:t>-demo/recipes/</a:t>
            </a:r>
            <a:r>
              <a:rPr lang="en-US" baseline="0" dirty="0" err="1" smtClean="0"/>
              <a:t>server.rb</a:t>
            </a:r>
            <a:r>
              <a:rPr lang="en-US" baseline="0" dirty="0" smtClean="0"/>
              <a:t>, defines the policy:</a:t>
            </a:r>
            <a:endParaRPr lang="en-US" dirty="0" smtClean="0"/>
          </a:p>
          <a:p>
            <a:pPr marL="0" indent="0">
              <a:buFontTx/>
              <a:buNone/>
            </a:pPr>
            <a:endParaRPr lang="en-US" dirty="0" smtClean="0"/>
          </a:p>
          <a:p>
            <a:pPr marL="0" indent="0">
              <a:buFontTx/>
              <a:buNone/>
            </a:pPr>
            <a:r>
              <a:rPr lang="en-US" dirty="0" smtClean="0"/>
              <a:t>TODO:</a:t>
            </a:r>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t>
            </a:r>
            <a:r>
              <a:rPr lang="en-US" dirty="0" err="1" smtClean="0"/>
              <a:t>iis</a:t>
            </a:r>
            <a:r>
              <a:rPr lang="en-US" dirty="0" smtClean="0"/>
              <a:t>-demo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t>
            </a:r>
            <a:r>
              <a:rPr lang="en-US" dirty="0" err="1" smtClean="0"/>
              <a:t>iis</a:t>
            </a:r>
            <a:r>
              <a:rPr lang="en-US" dirty="0" smtClean="0"/>
              <a:t>-demo cookbook to version control.</a:t>
            </a:r>
          </a:p>
          <a:p>
            <a:endParaRPr lang="en-US" dirty="0" smtClean="0"/>
          </a:p>
          <a:p>
            <a:pPr marL="228600" indent="-228600">
              <a:buFont typeface="+mj-lt"/>
              <a:buAutoNum type="arabicPeriod"/>
            </a:pPr>
            <a:r>
              <a:rPr lang="en-US" dirty="0" smtClean="0"/>
              <a:t>Move into the </a:t>
            </a:r>
            <a:r>
              <a:rPr lang="en-US" dirty="0" err="1" smtClean="0"/>
              <a:t>iis</a:t>
            </a:r>
            <a:r>
              <a:rPr lang="en-US" dirty="0" smtClean="0"/>
              <a:t>-demo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company.</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hyperlink" Target="http://daringfireball.net/projects/markdown/syntax"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docs.chef.io/config_rb_metadata.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hyperlink" Target="http://git-scm.com/book/en/v2/Getting-Started-Git-Basic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7.png"/><Relationship Id="rId7" Type="http://schemas.microsoft.com/office/2007/relationships/hdphoto" Target="../media/hdphoto2.wdp"/><Relationship Id="rId8" Type="http://schemas.openxmlformats.org/officeDocument/2006/relationships/image" Target="../media/image18.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dirty="0" smtClean="0"/>
              <a:t>Usage: chef generate cookbook NAME [options]</a:t>
            </a:r>
          </a:p>
          <a:p>
            <a:r>
              <a:rPr lang="en-US" dirty="0" smtClean="0"/>
              <a:t>    -C, --copyright COPYRIGHT        Name of the copyright holder - default...</a:t>
            </a:r>
          </a:p>
          <a:p>
            <a:r>
              <a:rPr lang="en-US" dirty="0" smtClean="0"/>
              <a:t>    -m, --email EMAIL                Email address of the author - defaults...</a:t>
            </a:r>
          </a:p>
          <a:p>
            <a:r>
              <a:rPr lang="en-US" dirty="0" smtClean="0"/>
              <a:t>    -a, --generator-</a:t>
            </a:r>
            <a:r>
              <a:rPr lang="en-US" dirty="0" err="1" smtClean="0"/>
              <a:t>arg</a:t>
            </a:r>
            <a:r>
              <a:rPr lang="en-US" dirty="0" smtClean="0"/>
              <a:t> KEY=VALUE    Use to set arbitrary attribute KEY to ...     </a:t>
            </a:r>
          </a:p>
          <a:p>
            <a:r>
              <a:rPr lang="en-US" dirty="0"/>
              <a:t> </a:t>
            </a:r>
            <a:r>
              <a:rPr lang="en-US" dirty="0" smtClean="0"/>
              <a:t>   -I, --license LICENSE            </a:t>
            </a:r>
            <a:r>
              <a:rPr lang="en-US" dirty="0" err="1" smtClean="0"/>
              <a:t>all_rights</a:t>
            </a:r>
            <a:r>
              <a:rPr lang="en-US" dirty="0" smtClean="0"/>
              <a:t>, httpd, </a:t>
            </a:r>
            <a:r>
              <a:rPr lang="en-US" dirty="0" err="1" smtClean="0"/>
              <a:t>mit</a:t>
            </a:r>
            <a:r>
              <a:rPr lang="en-US" dirty="0" smtClean="0"/>
              <a:t>, gplv2, gplv3 - </a:t>
            </a:r>
          </a:p>
          <a:p>
            <a:r>
              <a:rPr lang="en-US" dirty="0"/>
              <a:t> </a:t>
            </a:r>
            <a:r>
              <a:rPr lang="en-US" dirty="0" smtClean="0"/>
              <a:t>   -g GENERATOR_COOKBOOK_PATH,      Use GENERATOR_COOKBOOK_PATH for the </a:t>
            </a:r>
          </a:p>
          <a:p>
            <a:r>
              <a:rPr lang="en-US" dirty="0"/>
              <a:t> </a:t>
            </a:r>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9157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::cookbook</a:t>
            </a:r>
          </a:p>
          <a:p>
            <a:r>
              <a:rPr lang="en-US" dirty="0"/>
              <a:t>  * directory[C:/Users/Administrator/workstation] action create</a:t>
            </a:r>
          </a:p>
          <a:p>
            <a:r>
              <a:rPr lang="en-US" dirty="0"/>
              <a:t>    - create new directory C:/Users/Administrator/workstation</a:t>
            </a:r>
          </a:p>
          <a:p>
            <a:r>
              <a:rPr lang="en-US" dirty="0"/>
              <a:t>  * template[C:/Users/Administrator/workstation/</a:t>
            </a:r>
            <a:r>
              <a:rPr lang="en-US" dirty="0" err="1"/>
              <a:t>metadata.rb</a:t>
            </a:r>
            <a:r>
              <a:rPr lang="en-US" dirty="0"/>
              <a:t>] action </a:t>
            </a:r>
            <a:r>
              <a:rPr lang="en-US" dirty="0" err="1"/>
              <a:t>create_if_missing</a:t>
            </a:r>
            <a:endParaRPr lang="en-US" dirty="0"/>
          </a:p>
          <a:p>
            <a:r>
              <a:rPr lang="en-US" dirty="0"/>
              <a:t>    - create new file C:/Users/Administrator/workstation/</a:t>
            </a:r>
            <a:r>
              <a:rPr lang="en-US" dirty="0" err="1"/>
              <a:t>metadata.rb</a:t>
            </a:r>
            <a:endParaRPr lang="en-US" dirty="0"/>
          </a:p>
          <a:p>
            <a:r>
              <a:rPr lang="en-US" dirty="0"/>
              <a:t>    - update content in file C:/Users/Administrator/workstation/</a:t>
            </a:r>
            <a:r>
              <a:rPr lang="en-US" dirty="0" err="1"/>
              <a:t>metadata.rb</a:t>
            </a:r>
            <a:r>
              <a:rPr lang="en-US" dirty="0"/>
              <a:t> from none to 0a7e23</a:t>
            </a:r>
          </a:p>
          <a:p>
            <a:r>
              <a:rPr lang="en-US" dirty="0"/>
              <a:t>    (diff output suppressed by </a:t>
            </a:r>
            <a:r>
              <a:rPr lang="en-US" dirty="0" err="1"/>
              <a:t>config</a:t>
            </a:r>
            <a:r>
              <a:rPr lang="en-US" dirty="0"/>
              <a:t>)</a:t>
            </a:r>
          </a:p>
          <a:p>
            <a:r>
              <a:rPr lang="en-US" dirty="0"/>
              <a:t>  * template[C:/Users/Administrator/workstation/</a:t>
            </a:r>
            <a:r>
              <a:rPr lang="en-US" dirty="0" err="1"/>
              <a:t>README.md</a:t>
            </a:r>
            <a:r>
              <a:rPr lang="en-US" dirty="0"/>
              <a:t>] action </a:t>
            </a:r>
            <a:r>
              <a:rPr lang="en-US" dirty="0" err="1"/>
              <a:t>create_if_missing</a:t>
            </a:r>
            <a:endParaRPr lang="en-US" dirty="0"/>
          </a:p>
          <a:p>
            <a:r>
              <a:rPr lang="en-US" dirty="0"/>
              <a:t>    - create new file C:/</a:t>
            </a:r>
            <a:r>
              <a:rPr lang="en-US" dirty="0" smtClean="0"/>
              <a:t>Users/Administrator/workstation/</a:t>
            </a:r>
            <a:r>
              <a:rPr lang="en-US" dirty="0" err="1" smtClean="0"/>
              <a:t>README.md</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
        <p:nvSpPr>
          <p:cNvPr id="5" name="Rectangle 4"/>
          <p:cNvSpPr/>
          <p:nvPr/>
        </p:nvSpPr>
        <p:spPr bwMode="auto">
          <a:xfrm>
            <a:off x="1137009" y="338475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a:t>Folder PATH listing</a:t>
            </a:r>
          </a:p>
          <a:p>
            <a:r>
              <a:rPr lang="en-US" sz="2300" dirty="0"/>
              <a:t>Volume serial number is B04A-119C</a:t>
            </a:r>
          </a:p>
          <a:p>
            <a:r>
              <a:rPr lang="en-US" sz="2300" dirty="0"/>
              <a:t>C:\USERS\ADMINISTRATOR\WORKSTATION</a:t>
            </a:r>
          </a:p>
          <a:p>
            <a:r>
              <a:rPr lang="en-US" sz="2300" dirty="0"/>
              <a:t>│   .</a:t>
            </a:r>
            <a:r>
              <a:rPr lang="en-US" sz="2300" dirty="0" err="1"/>
              <a:t>kitchen.yml</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a:t>
            </a:r>
          </a:p>
          <a:p>
            <a:r>
              <a:rPr lang="en-US" sz="2300" dirty="0"/>
              <a:t>├───recipes</a:t>
            </a:r>
          </a:p>
          <a:p>
            <a:r>
              <a:rPr lang="en-US" sz="2300" dirty="0"/>
              <a:t>│       </a:t>
            </a:r>
            <a:r>
              <a:rPr lang="en-US" sz="2300" dirty="0" err="1"/>
              <a:t>default.rb</a:t>
            </a:r>
            <a:endParaRPr lang="en-US" sz="2300" dirty="0"/>
          </a:p>
          <a:p>
            <a:r>
              <a:rPr lang="en-US" sz="2300" dirty="0" smtClean="0"/>
              <a:t>│</a:t>
            </a:r>
          </a:p>
          <a:p>
            <a:r>
              <a:rPr lang="en-US" sz="2300" dirty="0" smtClean="0"/>
              <a:t>├───spec</a:t>
            </a:r>
            <a:endParaRPr lang="en-US" sz="2300" dirty="0"/>
          </a:p>
        </p:txBody>
      </p:sp>
      <p:sp>
        <p:nvSpPr>
          <p:cNvPr id="4" name="Text Placeholder 3"/>
          <p:cNvSpPr>
            <a:spLocks noGrp="1"/>
          </p:cNvSpPr>
          <p:nvPr>
            <p:ph type="body" sz="quarter" idx="11"/>
          </p:nvPr>
        </p:nvSpPr>
        <p:spPr/>
        <p:txBody>
          <a:bodyPr/>
          <a:lstStyle/>
          <a:p>
            <a:r>
              <a:rPr lang="en-US" dirty="0" smtClean="0"/>
              <a:t>$ tree /f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14</a:t>
            </a:fld>
            <a:endParaRPr lang="en-US" dirty="0"/>
          </a:p>
        </p:txBody>
      </p:sp>
      <p:sp>
        <p:nvSpPr>
          <p:cNvPr id="6" name="Rectangle 5"/>
          <p:cNvSpPr/>
          <p:nvPr/>
        </p:nvSpPr>
        <p:spPr bwMode="auto">
          <a:xfrm>
            <a:off x="1120925" y="5188479"/>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Courier New" panose="02070309020205020404" pitchFamily="49" charset="0"/>
                <a:hlinkClick r:id="rId3"/>
              </a:rPr>
              <a:t>http://</a:t>
            </a:r>
            <a:r>
              <a:rPr lang="en-US" dirty="0" smtClean="0">
                <a:cs typeface="Courier New" panose="02070309020205020404" pitchFamily="49" charset="0"/>
                <a:hlinkClick r:id="rId3"/>
              </a:rPr>
              <a:t>daringfireball.net/projects/markdown/syntax</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Folder PATH listing</a:t>
            </a:r>
          </a:p>
          <a:p>
            <a:r>
              <a:rPr lang="en-US" sz="2300" dirty="0"/>
              <a:t>Volume serial number is B04A-119C</a:t>
            </a:r>
          </a:p>
          <a:p>
            <a:r>
              <a:rPr lang="en-US" sz="2300" dirty="0"/>
              <a:t>C:\USERS\ADMINISTRATOR\WORKSTATION</a:t>
            </a:r>
          </a:p>
          <a:p>
            <a:r>
              <a:rPr lang="en-US" sz="2300" dirty="0"/>
              <a:t>│   .</a:t>
            </a:r>
            <a:r>
              <a:rPr lang="en-US" sz="2300" dirty="0" err="1"/>
              <a:t>kitchen.yml</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a:t>
            </a:r>
          </a:p>
          <a:p>
            <a:r>
              <a:rPr lang="en-US" sz="2300" dirty="0"/>
              <a:t>├───recipes</a:t>
            </a:r>
          </a:p>
          <a:p>
            <a:r>
              <a:rPr lang="en-US" sz="2300" dirty="0"/>
              <a:t>│       </a:t>
            </a:r>
            <a:r>
              <a:rPr lang="en-US" sz="2300" dirty="0" err="1"/>
              <a:t>default.rb</a:t>
            </a:r>
            <a:endParaRPr lang="en-US" sz="2300" dirty="0"/>
          </a:p>
          <a:p>
            <a:r>
              <a:rPr lang="en-US" sz="2300" dirty="0" smtClean="0"/>
              <a:t>│</a:t>
            </a:r>
          </a:p>
          <a:p>
            <a:r>
              <a:rPr lang="en-US" sz="2300" dirty="0" smtClean="0"/>
              <a:t>├───</a:t>
            </a:r>
            <a:r>
              <a:rPr lang="en-US" sz="2300" dirty="0"/>
              <a:t>spec</a:t>
            </a:r>
          </a:p>
          <a:p>
            <a:endParaRPr lang="en-US" sz="2300" dirty="0"/>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470986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gc</a:t>
            </a:r>
            <a:r>
              <a:rPr lang="en-US" dirty="0" smtClean="0"/>
              <a:t> workstation\</a:t>
            </a:r>
            <a:r>
              <a:rPr lang="en-US" dirty="0" err="1" smtClean="0"/>
              <a:t>metadata.rb</a:t>
            </a:r>
            <a:endParaRPr lang="en-US" dirty="0"/>
          </a:p>
        </p:txBody>
      </p:sp>
      <p:sp>
        <p:nvSpPr>
          <p:cNvPr id="7" name="Rectangle 6"/>
          <p:cNvSpPr/>
          <p:nvPr/>
        </p:nvSpPr>
        <p:spPr bwMode="auto">
          <a:xfrm>
            <a:off x="1117023" y="484012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Folder PATH listing</a:t>
            </a:r>
          </a:p>
          <a:p>
            <a:r>
              <a:rPr lang="en-US" sz="2300" dirty="0"/>
              <a:t>Volume serial number is B04A-119C</a:t>
            </a:r>
          </a:p>
          <a:p>
            <a:r>
              <a:rPr lang="en-US" sz="2300" dirty="0"/>
              <a:t>C:\USERS\ADMINISTRATOR\WORKSTATION</a:t>
            </a:r>
          </a:p>
          <a:p>
            <a:r>
              <a:rPr lang="en-US" sz="2300" dirty="0"/>
              <a:t>│   .</a:t>
            </a:r>
            <a:r>
              <a:rPr lang="en-US" sz="2300" dirty="0" err="1"/>
              <a:t>kitchen.yml</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a:t>
            </a:r>
          </a:p>
          <a:p>
            <a:r>
              <a:rPr lang="en-US" sz="2300" dirty="0"/>
              <a:t>├───recipes</a:t>
            </a:r>
          </a:p>
          <a:p>
            <a:r>
              <a:rPr lang="en-US" sz="2300" dirty="0"/>
              <a:t>│       </a:t>
            </a:r>
            <a:r>
              <a:rPr lang="en-US" sz="2300" dirty="0" err="1"/>
              <a:t>default.rb</a:t>
            </a:r>
            <a:endParaRPr lang="en-US" sz="2300" dirty="0"/>
          </a:p>
          <a:p>
            <a:r>
              <a:rPr lang="en-US" sz="2300" dirty="0" smtClean="0"/>
              <a:t>│</a:t>
            </a:r>
          </a:p>
          <a:p>
            <a:r>
              <a:rPr lang="en-US" sz="2300" dirty="0" smtClean="0"/>
              <a:t>├───</a:t>
            </a:r>
            <a:r>
              <a:rPr lang="en-US" sz="2300" dirty="0"/>
              <a:t>spec</a:t>
            </a:r>
          </a:p>
          <a:p>
            <a:endParaRPr lang="en-US" sz="2300" dirty="0"/>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6095928"/>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gc</a:t>
            </a:r>
            <a:r>
              <a:rPr lang="en-US" dirty="0" smtClean="0"/>
              <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disable-</a:t>
            </a:r>
            <a:r>
              <a:rPr lang="en-US" dirty="0" err="1" smtClean="0"/>
              <a:t>uac.rb</a:t>
            </a:r>
            <a:r>
              <a:rPr lang="en-US" dirty="0" smtClean="0"/>
              <a:t> workstation\recipes</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mj-lt"/>
                <a:cs typeface="Courier New" panose="02070309020205020404" pitchFamily="49" charset="0"/>
              </a:rPr>
              <a:t>chef</a:t>
            </a:r>
            <a:r>
              <a:rPr lang="en-US" sz="2667" dirty="0">
                <a:latin typeface="+mj-lt"/>
              </a:rPr>
              <a:t> t</a:t>
            </a:r>
            <a:r>
              <a:rPr lang="en-US" sz="2667" dirty="0"/>
              <a:t>o generate a cookbook to store our </a:t>
            </a:r>
            <a:r>
              <a:rPr lang="en-US" sz="2667" dirty="0" smtClean="0"/>
              <a:t>disable-</a:t>
            </a:r>
            <a:r>
              <a:rPr lang="en-US" sz="2667" dirty="0" err="1" smtClean="0"/>
              <a:t>uac</a:t>
            </a:r>
            <a:r>
              <a:rPr lang="en-US" sz="2667" dirty="0" smtClean="0"/>
              <a:t> 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Initialized empty Git repository in C:/Users/Administrator/workstation/.git/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endParaRPr lang="en-US" dirty="0"/>
          </a:p>
          <a:p>
            <a:r>
              <a:rPr lang="en-US" dirty="0"/>
              <a:t>*** Please tell me who you are.</a:t>
            </a:r>
          </a:p>
          <a:p>
            <a:endParaRPr lang="en-US" dirty="0"/>
          </a:p>
          <a:p>
            <a:r>
              <a:rPr lang="en-US" dirty="0"/>
              <a:t>Run</a:t>
            </a:r>
          </a:p>
          <a:p>
            <a:endParaRPr lang="en-US" dirty="0"/>
          </a:p>
          <a:p>
            <a:r>
              <a:rPr lang="en-US" dirty="0"/>
              <a:t>  git </a:t>
            </a:r>
            <a:r>
              <a:rPr lang="en-US" dirty="0" err="1"/>
              <a:t>config</a:t>
            </a:r>
            <a:r>
              <a:rPr lang="en-US" dirty="0"/>
              <a:t> --global </a:t>
            </a:r>
            <a:r>
              <a:rPr lang="en-US" dirty="0" err="1"/>
              <a:t>user.email</a:t>
            </a:r>
            <a:r>
              <a:rPr lang="en-US" dirty="0"/>
              <a:t> "</a:t>
            </a:r>
            <a:r>
              <a:rPr lang="en-US" dirty="0" err="1"/>
              <a:t>you@example.com</a:t>
            </a:r>
            <a:r>
              <a:rPr lang="en-US" dirty="0"/>
              <a:t>"</a:t>
            </a:r>
          </a:p>
          <a:p>
            <a:r>
              <a:rPr lang="en-US" dirty="0"/>
              <a:t>  git </a:t>
            </a:r>
            <a:r>
              <a:rPr lang="en-US" dirty="0" err="1"/>
              <a:t>config</a:t>
            </a:r>
            <a:r>
              <a:rPr lang="en-US" dirty="0"/>
              <a:t> --global </a:t>
            </a:r>
            <a:r>
              <a:rPr lang="en-US" dirty="0" err="1"/>
              <a:t>user.name</a:t>
            </a:r>
            <a:r>
              <a:rPr lang="en-US" dirty="0"/>
              <a:t> "Your Name"</a:t>
            </a:r>
          </a:p>
          <a:p>
            <a:endParaRPr lang="en-US" dirty="0"/>
          </a:p>
          <a:p>
            <a:r>
              <a:rPr lang="en-US" dirty="0"/>
              <a:t>to set your account's default identity.</a:t>
            </a:r>
          </a:p>
          <a:p>
            <a:r>
              <a:rPr lang="en-US" dirty="0"/>
              <a:t>Omit --global to set the identity only in this repository.</a:t>
            </a:r>
          </a:p>
          <a:p>
            <a:endParaRPr lang="en-US" dirty="0"/>
          </a:p>
          <a:p>
            <a:r>
              <a:rPr lang="en-US" dirty="0"/>
              <a:t>fatal: empty </a:t>
            </a:r>
            <a:r>
              <a:rPr lang="en-US" dirty="0" err="1"/>
              <a:t>ident</a:t>
            </a:r>
            <a:r>
              <a:rPr lang="en-US" dirty="0"/>
              <a:t> name (for &lt;Administrator@WIN-EALH2C3KQBA.(none)&gt;) not allowed</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28</a:t>
            </a:fld>
            <a:endParaRPr lang="en-US" dirty="0"/>
          </a:p>
        </p:txBody>
      </p:sp>
      <p:sp>
        <p:nvSpPr>
          <p:cNvPr id="8" name="Rectangle 7"/>
          <p:cNvSpPr/>
          <p:nvPr/>
        </p:nvSpPr>
        <p:spPr bwMode="auto">
          <a:xfrm>
            <a:off x="1117025" y="4294644"/>
            <a:ext cx="14417959" cy="114362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a:t>git </a:t>
            </a:r>
            <a:r>
              <a:rPr lang="en-US" dirty="0" err="1"/>
              <a:t>config</a:t>
            </a:r>
            <a:r>
              <a:rPr lang="en-US" dirty="0"/>
              <a:t> --global </a:t>
            </a:r>
            <a:r>
              <a:rPr lang="en-US" dirty="0" err="1"/>
              <a:t>user.email</a:t>
            </a:r>
            <a:r>
              <a:rPr lang="en-US" dirty="0"/>
              <a:t> "</a:t>
            </a:r>
            <a:r>
              <a:rPr lang="en-US" dirty="0" err="1"/>
              <a:t>you@example.com</a:t>
            </a:r>
            <a:r>
              <a:rPr lang="en-US" dirty="0"/>
              <a:t>"</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8916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Is there a way to package up recipes you create with a version number and a README?</a:t>
            </a:r>
          </a:p>
          <a:p>
            <a:pPr marL="514350" indent="-514350">
              <a:lnSpc>
                <a:spcPct val="120000"/>
              </a:lnSpc>
              <a:buAutoNum type="arabicPeriod"/>
            </a:pPr>
            <a:r>
              <a:rPr lang="en-US" sz="3200" dirty="0" smtClean="0"/>
              <a:t>If we have multiple versions - how might we better track these different changes and versions?</a:t>
            </a:r>
            <a:endParaRPr lang="en-US" sz="3200" dirty="0"/>
          </a:p>
          <a:p>
            <a:pPr marL="514350" indent="-514350">
              <a:lnSpc>
                <a:spcPct val="120000"/>
              </a:lnSpc>
              <a:buAutoNum type="arabicPeriod"/>
            </a:pPr>
            <a:r>
              <a:rPr lang="en-US" sz="3200" dirty="0" smtClean="0"/>
              <a:t>Thinking about the previous recipes, could we create a recipe to setup a web server?</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a:t>git </a:t>
            </a:r>
            <a:r>
              <a:rPr lang="en-US" dirty="0" err="1"/>
              <a:t>config</a:t>
            </a:r>
            <a:r>
              <a:rPr lang="en-US" dirty="0"/>
              <a:t> --global </a:t>
            </a:r>
            <a:r>
              <a:rPr lang="en-US" dirty="0" err="1"/>
              <a:t>user.name</a:t>
            </a:r>
            <a:r>
              <a:rPr lang="en-US" dirty="0"/>
              <a:t> "Your Name"</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27513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1be94e8] Initial workstation cookbook</a:t>
            </a:r>
          </a:p>
          <a:p>
            <a:r>
              <a:rPr lang="en-US" dirty="0"/>
              <a:t> 11 files changed, 197 insertions(+)</a:t>
            </a:r>
          </a:p>
          <a:p>
            <a:r>
              <a:rPr lang="en-US" dirty="0"/>
              <a:t> create mode 100644 .</a:t>
            </a:r>
            <a:r>
              <a:rPr lang="en-US" dirty="0" err="1"/>
              <a:t>kitchen.yml</a:t>
            </a:r>
            <a:endParaRPr lang="en-US" dirty="0"/>
          </a:p>
          <a:p>
            <a:r>
              <a:rPr lang="en-US" dirty="0"/>
              <a:t> create mode 100644 </a:t>
            </a:r>
            <a:r>
              <a:rPr lang="en-US" dirty="0" err="1"/>
              <a:t>Berksfile</a:t>
            </a:r>
            <a:endParaRPr lang="en-US" dirty="0"/>
          </a:p>
          <a:p>
            <a:r>
              <a:rPr lang="en-US" dirty="0"/>
              <a:t> create mode 100644 </a:t>
            </a:r>
            <a:r>
              <a:rPr lang="en-US" dirty="0" err="1"/>
              <a:t>README.md</a:t>
            </a:r>
            <a:endParaRPr lang="en-US" dirty="0"/>
          </a:p>
          <a:p>
            <a:r>
              <a:rPr lang="en-US" dirty="0"/>
              <a:t> create mode 100644 </a:t>
            </a:r>
            <a:r>
              <a:rPr lang="en-US" dirty="0" err="1"/>
              <a:t>chefignore</a:t>
            </a:r>
            <a:endParaRPr lang="en-US" dirty="0"/>
          </a:p>
          <a:p>
            <a:r>
              <a:rPr lang="en-US" dirty="0"/>
              <a:t> create mode 100644 </a:t>
            </a:r>
            <a:r>
              <a:rPr lang="en-US" dirty="0" err="1"/>
              <a:t>metadata.rb</a:t>
            </a:r>
            <a:endParaRPr lang="en-US" dirty="0"/>
          </a:p>
          <a:p>
            <a:r>
              <a:rPr lang="en-US" dirty="0"/>
              <a:t> create mode 100644 recipes/</a:t>
            </a:r>
            <a:r>
              <a:rPr lang="en-US" dirty="0" err="1"/>
              <a:t>default.rb</a:t>
            </a:r>
            <a:endParaRPr lang="en-US" dirty="0"/>
          </a:p>
          <a:p>
            <a:r>
              <a:rPr lang="en-US" dirty="0"/>
              <a:t> create mode 100644 recipes/disable-</a:t>
            </a:r>
            <a:r>
              <a:rPr lang="en-US" dirty="0" err="1"/>
              <a:t>uac.rb</a:t>
            </a:r>
            <a:endParaRPr lang="en-US" dirty="0"/>
          </a:p>
          <a:p>
            <a:r>
              <a:rPr lang="en-US" dirty="0"/>
              <a:t> create mode 100644 spec/</a:t>
            </a:r>
            <a:r>
              <a:rPr lang="en-US" dirty="0" err="1"/>
              <a:t>spec_helper.rb</a:t>
            </a:r>
            <a:endParaRPr lang="en-US" dirty="0"/>
          </a:p>
          <a:p>
            <a:r>
              <a:rPr lang="en-US" dirty="0"/>
              <a:t> create mode 100644 spec/unit/recipes/</a:t>
            </a:r>
            <a:r>
              <a:rPr lang="en-US" dirty="0" err="1"/>
              <a:t>default_spec.rb</a:t>
            </a:r>
            <a:endParaRPr lang="en-US" dirty="0"/>
          </a:p>
          <a:p>
            <a:r>
              <a:rPr lang="en-US" dirty="0"/>
              <a:t> create mode 100644 test/integration/default/</a:t>
            </a:r>
            <a:r>
              <a:rPr lang="en-US" dirty="0" err="1"/>
              <a:t>serverspec</a:t>
            </a:r>
            <a:r>
              <a:rPr lang="en-US" dirty="0"/>
              <a:t>/</a:t>
            </a:r>
            <a:r>
              <a:rPr lang="en-US" dirty="0" err="1"/>
              <a:t>default_spec.rb</a:t>
            </a:r>
            <a:endParaRPr lang="en-US" dirty="0"/>
          </a:p>
          <a:p>
            <a:r>
              <a:rPr lang="en-US" dirty="0"/>
              <a:t> create mode 100644 test/integration/helpers/</a:t>
            </a:r>
            <a:r>
              <a:rPr lang="en-US" dirty="0" err="1"/>
              <a:t>serverspec</a:t>
            </a:r>
            <a:r>
              <a:rPr lang="en-US" dirty="0"/>
              <a:t>/</a:t>
            </a:r>
            <a:r>
              <a:rPr lang="en-US" dirty="0" err="1"/>
              <a:t>spec_helper.rb</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8710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2800" dirty="0"/>
              <a:t>Use </a:t>
            </a:r>
            <a:r>
              <a:rPr lang="en-US" sz="2800" b="1" dirty="0">
                <a:latin typeface="Courier New" panose="02070309020205020404" pitchFamily="49" charset="0"/>
                <a:cs typeface="Courier New" panose="02070309020205020404" pitchFamily="49" charset="0"/>
              </a:rPr>
              <a:t>chef generate</a:t>
            </a:r>
            <a:r>
              <a:rPr lang="en-US" sz="2800" b="1" dirty="0"/>
              <a:t> </a:t>
            </a:r>
            <a:r>
              <a:rPr lang="en-US" sz="2800" dirty="0"/>
              <a:t>to create a cookbook named </a:t>
            </a:r>
            <a:r>
              <a:rPr lang="en-US" sz="2800" dirty="0" smtClean="0"/>
              <a:t>"</a:t>
            </a:r>
            <a:r>
              <a:rPr lang="en-US" sz="2800" b="1" dirty="0" err="1" smtClean="0"/>
              <a:t>iis</a:t>
            </a:r>
            <a:r>
              <a:rPr lang="en-US" sz="2800" b="1" dirty="0" smtClean="0"/>
              <a:t>-demo</a:t>
            </a:r>
            <a:r>
              <a:rPr lang="en-US" sz="2800" dirty="0" smtClean="0"/>
              <a:t>"</a:t>
            </a:r>
            <a:r>
              <a:rPr lang="en-US" sz="2800" dirty="0"/>
              <a:t>.</a:t>
            </a:r>
          </a:p>
          <a:p>
            <a:pPr marL="457189" indent="-457189">
              <a:lnSpc>
                <a:spcPct val="120000"/>
              </a:lnSpc>
              <a:buFont typeface="Wingdings" charset="2"/>
              <a:buChar char="q"/>
            </a:pPr>
            <a:r>
              <a:rPr lang="en-US" sz="2800" dirty="0"/>
              <a:t>Write and apply a recipe named </a:t>
            </a:r>
            <a:r>
              <a:rPr lang="en-US" sz="2800" dirty="0">
                <a:latin typeface="Courier New" panose="02070309020205020404" pitchFamily="49" charset="0"/>
                <a:cs typeface="Courier New" panose="02070309020205020404" pitchFamily="49" charset="0"/>
              </a:rPr>
              <a:t>"</a:t>
            </a:r>
            <a:r>
              <a:rPr lang="en-US" sz="2800" b="1" dirty="0" err="1">
                <a:latin typeface="Courier New" panose="02070309020205020404" pitchFamily="49" charset="0"/>
                <a:cs typeface="Courier New" panose="02070309020205020404" pitchFamily="49" charset="0"/>
              </a:rPr>
              <a:t>server.rb</a:t>
            </a:r>
            <a:r>
              <a:rPr lang="en-US" sz="2800" dirty="0">
                <a:latin typeface="Courier New" panose="02070309020205020404" pitchFamily="49" charset="0"/>
                <a:cs typeface="Courier New" panose="02070309020205020404" pitchFamily="49" charset="0"/>
              </a:rPr>
              <a:t>"</a:t>
            </a:r>
            <a:r>
              <a:rPr lang="en-US" sz="2800" dirty="0"/>
              <a:t> with the policy:</a:t>
            </a:r>
          </a:p>
          <a:p>
            <a:pPr lvl="1" algn="l">
              <a:lnSpc>
                <a:spcPct val="120000"/>
              </a:lnSpc>
            </a:pPr>
            <a:r>
              <a:rPr lang="en-US" sz="2400" dirty="0">
                <a:solidFill>
                  <a:schemeClr val="tx1">
                    <a:lumMod val="75000"/>
                  </a:schemeClr>
                </a:solidFill>
                <a:latin typeface="+mj-lt"/>
                <a:cs typeface="Courier New" panose="02070309020205020404" pitchFamily="49" charset="0"/>
              </a:rPr>
              <a:t>The </a:t>
            </a:r>
            <a:r>
              <a:rPr lang="en-US" sz="2400" b="1" dirty="0" err="1" smtClean="0">
                <a:solidFill>
                  <a:schemeClr val="tx1">
                    <a:lumMod val="75000"/>
                  </a:schemeClr>
                </a:solidFill>
                <a:latin typeface="+mj-lt"/>
                <a:cs typeface="Courier New" panose="02070309020205020404" pitchFamily="49" charset="0"/>
              </a:rPr>
              <a:t>powershell_script</a:t>
            </a:r>
            <a:r>
              <a:rPr lang="en-US" sz="2400" b="1" dirty="0" smtClean="0">
                <a:solidFill>
                  <a:schemeClr val="tx1">
                    <a:lumMod val="75000"/>
                  </a:schemeClr>
                </a:solidFill>
                <a:latin typeface="+mj-lt"/>
                <a:cs typeface="Courier New" panose="02070309020205020404" pitchFamily="49" charset="0"/>
              </a:rPr>
              <a:t> </a:t>
            </a:r>
            <a:r>
              <a:rPr lang="en-US" sz="2400" dirty="0" smtClean="0">
                <a:solidFill>
                  <a:schemeClr val="tx1">
                    <a:lumMod val="75000"/>
                  </a:schemeClr>
                </a:solidFill>
                <a:latin typeface="+mj-lt"/>
                <a:cs typeface="Courier New" panose="02070309020205020404" pitchFamily="49" charset="0"/>
              </a:rPr>
              <a:t>named 'Install IIS' is run with the code 'add-</a:t>
            </a:r>
            <a:r>
              <a:rPr lang="en-US" sz="2400" dirty="0" err="1" smtClean="0">
                <a:solidFill>
                  <a:schemeClr val="tx1">
                    <a:lumMod val="75000"/>
                  </a:schemeClr>
                </a:solidFill>
                <a:latin typeface="+mj-lt"/>
                <a:cs typeface="Courier New" panose="02070309020205020404" pitchFamily="49" charset="0"/>
              </a:rPr>
              <a:t>windowsfeature</a:t>
            </a:r>
            <a:r>
              <a:rPr lang="en-US" sz="2400" dirty="0" smtClean="0">
                <a:solidFill>
                  <a:schemeClr val="tx1">
                    <a:lumMod val="75000"/>
                  </a:schemeClr>
                </a:solidFill>
                <a:latin typeface="+mj-lt"/>
                <a:cs typeface="Courier New" panose="02070309020205020404" pitchFamily="49" charset="0"/>
              </a:rPr>
              <a:t> Web-Server'.</a:t>
            </a:r>
            <a:endParaRPr lang="en-US" sz="2400" dirty="0">
              <a:solidFill>
                <a:schemeClr val="tx1">
                  <a:lumMod val="75000"/>
                </a:schemeClr>
              </a:solidFill>
              <a:latin typeface="+mj-lt"/>
              <a:cs typeface="Courier New" panose="02070309020205020404" pitchFamily="49" charset="0"/>
            </a:endParaRPr>
          </a:p>
          <a:p>
            <a:pPr lvl="1" algn="l">
              <a:lnSpc>
                <a:spcPct val="120000"/>
              </a:lnSpc>
            </a:pPr>
            <a:r>
              <a:rPr lang="en-US" sz="2400" dirty="0">
                <a:solidFill>
                  <a:schemeClr val="tx1">
                    <a:lumMod val="75000"/>
                  </a:schemeClr>
                </a:solidFill>
                <a:latin typeface="+mj-lt"/>
                <a:cs typeface="Courier New" panose="02070309020205020404" pitchFamily="49" charset="0"/>
              </a:rPr>
              <a:t>The </a:t>
            </a:r>
            <a:r>
              <a:rPr lang="en-US" sz="2400" b="1" dirty="0">
                <a:solidFill>
                  <a:schemeClr val="tx1">
                    <a:lumMod val="75000"/>
                  </a:schemeClr>
                </a:solidFill>
                <a:latin typeface="+mj-lt"/>
                <a:cs typeface="Courier New" panose="02070309020205020404" pitchFamily="49" charset="0"/>
              </a:rPr>
              <a:t>file</a:t>
            </a:r>
            <a:r>
              <a:rPr lang="en-US" sz="2400" dirty="0">
                <a:solidFill>
                  <a:schemeClr val="tx1">
                    <a:lumMod val="75000"/>
                  </a:schemeClr>
                </a:solidFill>
                <a:latin typeface="+mj-lt"/>
                <a:cs typeface="Courier New" panose="02070309020205020404" pitchFamily="49" charset="0"/>
              </a:rPr>
              <a:t> named </a:t>
            </a:r>
            <a:r>
              <a:rPr lang="en-US" sz="2400" dirty="0"/>
              <a:t>'c:\</a:t>
            </a:r>
            <a:r>
              <a:rPr lang="en-US" sz="2400" dirty="0" err="1"/>
              <a:t>inetpub</a:t>
            </a:r>
            <a:r>
              <a:rPr lang="en-US" sz="2400" dirty="0"/>
              <a:t>\</a:t>
            </a:r>
            <a:r>
              <a:rPr lang="en-US" sz="2400" dirty="0" err="1"/>
              <a:t>wwwroot</a:t>
            </a:r>
            <a:r>
              <a:rPr lang="en-US" sz="2400" dirty="0"/>
              <a:t>\</a:t>
            </a:r>
            <a:r>
              <a:rPr lang="en-US" sz="2400" dirty="0" err="1"/>
              <a:t>Default.htm</a:t>
            </a:r>
            <a:r>
              <a:rPr lang="en-US" sz="2400" dirty="0"/>
              <a:t>'</a:t>
            </a:r>
            <a:r>
              <a:rPr lang="en-US" sz="2400" dirty="0" smtClean="0">
                <a:solidFill>
                  <a:schemeClr val="tx1">
                    <a:lumMod val="75000"/>
                  </a:schemeClr>
                </a:solidFill>
                <a:latin typeface="+mj-lt"/>
                <a:cs typeface="Courier New" panose="02070309020205020404" pitchFamily="49" charset="0"/>
              </a:rPr>
              <a:t> </a:t>
            </a:r>
            <a:r>
              <a:rPr lang="en-US" sz="2400" dirty="0">
                <a:solidFill>
                  <a:schemeClr val="tx1">
                    <a:lumMod val="75000"/>
                  </a:schemeClr>
                </a:solidFill>
                <a:latin typeface="+mj-lt"/>
                <a:cs typeface="Courier New" panose="02070309020205020404" pitchFamily="49" charset="0"/>
              </a:rPr>
              <a:t>is created with the content </a:t>
            </a:r>
            <a:r>
              <a:rPr lang="uk-UA" sz="2400" dirty="0" smtClean="0">
                <a:solidFill>
                  <a:schemeClr val="tx1">
                    <a:lumMod val="75000"/>
                  </a:schemeClr>
                </a:solidFill>
                <a:latin typeface="+mj-lt"/>
                <a:cs typeface="Courier New" panose="02070309020205020404" pitchFamily="49" charset="0"/>
              </a:rPr>
              <a:t>'</a:t>
            </a:r>
            <a:r>
              <a:rPr lang="en-US" sz="2400" dirty="0" smtClean="0">
                <a:solidFill>
                  <a:schemeClr val="tx1">
                    <a:lumMod val="75000"/>
                  </a:schemeClr>
                </a:solidFill>
                <a:latin typeface="+mj-lt"/>
                <a:cs typeface="Courier New" panose="02070309020205020404" pitchFamily="49" charset="0"/>
              </a:rPr>
              <a:t>&lt;</a:t>
            </a:r>
            <a:r>
              <a:rPr lang="en-US" sz="2400" dirty="0">
                <a:solidFill>
                  <a:schemeClr val="tx1">
                    <a:lumMod val="75000"/>
                  </a:schemeClr>
                </a:solidFill>
                <a:latin typeface="+mj-lt"/>
                <a:cs typeface="Courier New" panose="02070309020205020404" pitchFamily="49" charset="0"/>
              </a:rPr>
              <a:t>h1&gt;Hello, world!&lt;/h1</a:t>
            </a:r>
            <a:r>
              <a:rPr lang="en-US" sz="2400" dirty="0" smtClean="0">
                <a:solidFill>
                  <a:schemeClr val="tx1">
                    <a:lumMod val="75000"/>
                  </a:schemeClr>
                </a:solidFill>
                <a:latin typeface="+mj-lt"/>
                <a:cs typeface="Courier New" panose="02070309020205020404" pitchFamily="49" charset="0"/>
              </a:rPr>
              <a:t>&gt;</a:t>
            </a:r>
            <a:r>
              <a:rPr lang="uk-UA" sz="2400" dirty="0" smtClean="0">
                <a:solidFill>
                  <a:schemeClr val="tx1">
                    <a:lumMod val="75000"/>
                  </a:schemeClr>
                </a:solidFill>
                <a:latin typeface="+mj-lt"/>
                <a:cs typeface="Courier New" panose="02070309020205020404" pitchFamily="49" charset="0"/>
              </a:rPr>
              <a:t>'</a:t>
            </a:r>
            <a:endParaRPr lang="en-US" sz="2400" dirty="0">
              <a:solidFill>
                <a:schemeClr val="tx1">
                  <a:lumMod val="75000"/>
                </a:schemeClr>
              </a:solidFill>
              <a:latin typeface="+mj-lt"/>
              <a:cs typeface="Courier New" panose="02070309020205020404" pitchFamily="49" charset="0"/>
            </a:endParaRPr>
          </a:p>
          <a:p>
            <a:pPr lvl="1" algn="l">
              <a:lnSpc>
                <a:spcPct val="120000"/>
              </a:lnSpc>
            </a:pPr>
            <a:r>
              <a:rPr lang="en-US" sz="2400" dirty="0">
                <a:solidFill>
                  <a:schemeClr val="tx1">
                    <a:lumMod val="75000"/>
                  </a:schemeClr>
                </a:solidFill>
                <a:latin typeface="+mj-lt"/>
                <a:cs typeface="Courier New" panose="02070309020205020404" pitchFamily="49" charset="0"/>
              </a:rPr>
              <a:t>The </a:t>
            </a:r>
            <a:r>
              <a:rPr lang="en-US" sz="2400" b="1" dirty="0">
                <a:solidFill>
                  <a:schemeClr val="tx1">
                    <a:lumMod val="75000"/>
                  </a:schemeClr>
                </a:solidFill>
                <a:latin typeface="+mj-lt"/>
                <a:cs typeface="Courier New" panose="02070309020205020404" pitchFamily="49" charset="0"/>
              </a:rPr>
              <a:t>service</a:t>
            </a:r>
            <a:r>
              <a:rPr lang="en-US" sz="2400" dirty="0">
                <a:solidFill>
                  <a:schemeClr val="tx1">
                    <a:lumMod val="75000"/>
                  </a:schemeClr>
                </a:solidFill>
                <a:latin typeface="+mj-lt"/>
                <a:cs typeface="Courier New" panose="02070309020205020404" pitchFamily="49" charset="0"/>
              </a:rPr>
              <a:t> named </a:t>
            </a:r>
            <a:r>
              <a:rPr lang="uk-UA" sz="2400" dirty="0" smtClean="0">
                <a:solidFill>
                  <a:schemeClr val="tx1">
                    <a:lumMod val="75000"/>
                  </a:schemeClr>
                </a:solidFill>
                <a:latin typeface="+mj-lt"/>
                <a:cs typeface="Courier New" panose="02070309020205020404" pitchFamily="49" charset="0"/>
              </a:rPr>
              <a:t>'</a:t>
            </a:r>
            <a:r>
              <a:rPr lang="en-US" sz="2400" dirty="0" smtClean="0">
                <a:solidFill>
                  <a:schemeClr val="tx1">
                    <a:lumMod val="75000"/>
                  </a:schemeClr>
                </a:solidFill>
                <a:latin typeface="+mj-lt"/>
                <a:cs typeface="Courier New" panose="02070309020205020404" pitchFamily="49" charset="0"/>
              </a:rPr>
              <a:t>w3svc</a:t>
            </a:r>
            <a:r>
              <a:rPr lang="uk-UA" sz="2400" dirty="0" smtClean="0">
                <a:solidFill>
                  <a:schemeClr val="tx1">
                    <a:lumMod val="75000"/>
                  </a:schemeClr>
                </a:solidFill>
                <a:latin typeface="+mj-lt"/>
                <a:cs typeface="Courier New" panose="02070309020205020404" pitchFamily="49" charset="0"/>
              </a:rPr>
              <a:t>'</a:t>
            </a:r>
            <a:r>
              <a:rPr lang="en-US" sz="2400" dirty="0" smtClean="0">
                <a:solidFill>
                  <a:schemeClr val="tx1">
                    <a:lumMod val="75000"/>
                  </a:schemeClr>
                </a:solidFill>
                <a:latin typeface="+mj-lt"/>
                <a:cs typeface="Courier New" panose="02070309020205020404" pitchFamily="49" charset="0"/>
              </a:rPr>
              <a:t> </a:t>
            </a:r>
            <a:r>
              <a:rPr lang="en-US" sz="2400" dirty="0">
                <a:solidFill>
                  <a:schemeClr val="tx1">
                    <a:lumMod val="75000"/>
                  </a:schemeClr>
                </a:solidFill>
                <a:latin typeface="+mj-lt"/>
                <a:cs typeface="Courier New" panose="02070309020205020404" pitchFamily="49" charset="0"/>
              </a:rPr>
              <a:t>is </a:t>
            </a:r>
            <a:r>
              <a:rPr lang="en-US" sz="2400" dirty="0" smtClean="0">
                <a:solidFill>
                  <a:schemeClr val="tx1">
                    <a:lumMod val="75000"/>
                  </a:schemeClr>
                </a:solidFill>
                <a:latin typeface="+mj-lt"/>
                <a:cs typeface="Courier New" panose="02070309020205020404" pitchFamily="49" charset="0"/>
              </a:rPr>
              <a:t>started and enabled.</a:t>
            </a:r>
            <a:endParaRPr lang="en-US" sz="2400"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2800" dirty="0" smtClean="0"/>
              <a:t>Apply the recipe with </a:t>
            </a:r>
            <a:r>
              <a:rPr lang="en-US" sz="2800" dirty="0" smtClean="0">
                <a:latin typeface="+mj-lt"/>
                <a:cs typeface="Courier New" panose="02070309020205020404" pitchFamily="49" charset="0"/>
              </a:rPr>
              <a:t>chef-apply and verify </a:t>
            </a:r>
            <a:r>
              <a:rPr lang="en-US" sz="2800" dirty="0" smtClean="0"/>
              <a:t>the site is available by running </a:t>
            </a:r>
            <a:r>
              <a:rPr lang="en-US" sz="2800" b="1" dirty="0" smtClean="0">
                <a:latin typeface="Courier New" panose="02070309020205020404" pitchFamily="49" charset="0"/>
                <a:cs typeface="Courier New" panose="02070309020205020404" pitchFamily="49" charset="0"/>
              </a:rPr>
              <a:t>curl </a:t>
            </a:r>
            <a:r>
              <a:rPr lang="en-US" sz="2800" b="1" dirty="0" err="1" smtClean="0">
                <a:latin typeface="Courier New" panose="02070309020205020404" pitchFamily="49" charset="0"/>
                <a:cs typeface="Courier New" panose="02070309020205020404" pitchFamily="49" charset="0"/>
              </a:rPr>
              <a:t>localhost</a:t>
            </a:r>
            <a:endParaRPr lang="en-US" sz="2800"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directory[C:/Users/Administrator/</a:t>
            </a:r>
            <a:r>
              <a:rPr lang="en-US" sz="2300" dirty="0" err="1"/>
              <a:t>iis</a:t>
            </a:r>
            <a:r>
              <a:rPr lang="en-US" sz="2300" dirty="0"/>
              <a:t>-demo] action create</a:t>
            </a:r>
          </a:p>
          <a:p>
            <a:r>
              <a:rPr lang="en-US" sz="2300" dirty="0"/>
              <a:t>    - create new directory C:/Users/Administrator/</a:t>
            </a:r>
            <a:r>
              <a:rPr lang="en-US" sz="2300" dirty="0" err="1"/>
              <a:t>iis</a:t>
            </a:r>
            <a:r>
              <a:rPr lang="en-US" sz="2300" dirty="0"/>
              <a:t>-demo</a:t>
            </a:r>
          </a:p>
          <a:p>
            <a:r>
              <a:rPr lang="en-US" sz="2300" dirty="0"/>
              <a:t>  * template[C:/Users/Administrator/</a:t>
            </a:r>
            <a:r>
              <a:rPr lang="en-US" sz="2300" dirty="0" err="1"/>
              <a:t>iis</a:t>
            </a:r>
            <a:r>
              <a:rPr lang="en-US" sz="2300" dirty="0"/>
              <a:t>-demo/</a:t>
            </a:r>
            <a:r>
              <a:rPr lang="en-US" sz="2300" dirty="0" err="1"/>
              <a:t>metadata.rb</a:t>
            </a:r>
            <a:r>
              <a:rPr lang="en-US" sz="2300" dirty="0"/>
              <a:t>] action </a:t>
            </a:r>
            <a:r>
              <a:rPr lang="en-US" sz="2300" dirty="0" err="1"/>
              <a:t>create_if_missing</a:t>
            </a:r>
            <a:endParaRPr lang="en-US" sz="2300" dirty="0"/>
          </a:p>
          <a:p>
            <a:r>
              <a:rPr lang="en-US" sz="2300" dirty="0"/>
              <a:t>    - create new file C:/Users/Administrator/</a:t>
            </a:r>
            <a:r>
              <a:rPr lang="en-US" sz="2300" dirty="0" err="1"/>
              <a:t>iis</a:t>
            </a:r>
            <a:r>
              <a:rPr lang="en-US" sz="2300" dirty="0"/>
              <a:t>-demo/</a:t>
            </a:r>
            <a:r>
              <a:rPr lang="en-US" sz="2300" dirty="0" err="1"/>
              <a:t>metadata.rb</a:t>
            </a:r>
            <a:endParaRPr lang="en-US" sz="2300" dirty="0"/>
          </a:p>
          <a:p>
            <a:r>
              <a:rPr lang="en-US" sz="2300" dirty="0"/>
              <a:t>    - update content in file C:/Users/Administrator/</a:t>
            </a:r>
            <a:r>
              <a:rPr lang="en-US" sz="2300" dirty="0" err="1"/>
              <a:t>iis</a:t>
            </a:r>
            <a:r>
              <a:rPr lang="en-US" sz="2300" dirty="0"/>
              <a:t>-demo/</a:t>
            </a:r>
            <a:r>
              <a:rPr lang="en-US" sz="2300" dirty="0" err="1"/>
              <a:t>metadata.rb</a:t>
            </a:r>
            <a:r>
              <a:rPr lang="en-US" sz="2300" dirty="0"/>
              <a:t> from none to ce7d60</a:t>
            </a:r>
          </a:p>
          <a:p>
            <a:r>
              <a:rPr lang="en-US" sz="2300" dirty="0"/>
              <a:t>    (diff output suppressed by </a:t>
            </a:r>
            <a:r>
              <a:rPr lang="en-US" sz="2300" dirty="0" err="1"/>
              <a:t>config</a:t>
            </a:r>
            <a:r>
              <a:rPr lang="en-US" sz="2300" dirty="0"/>
              <a:t>)</a:t>
            </a:r>
          </a:p>
          <a:p>
            <a:r>
              <a:rPr lang="en-US" sz="2300" dirty="0"/>
              <a:t>  * template[C:/Users/Administrator/</a:t>
            </a:r>
            <a:r>
              <a:rPr lang="en-US" sz="2300" dirty="0" err="1"/>
              <a:t>iis</a:t>
            </a:r>
            <a:r>
              <a:rPr lang="en-US" sz="2300" dirty="0"/>
              <a:t>-demo/</a:t>
            </a:r>
            <a:r>
              <a:rPr lang="en-US" sz="2300" dirty="0" err="1"/>
              <a:t>README.md</a:t>
            </a:r>
            <a:r>
              <a:rPr lang="en-US" sz="2300" dirty="0"/>
              <a:t>] action </a:t>
            </a:r>
            <a:r>
              <a:rPr lang="en-US" sz="2300" dirty="0" err="1"/>
              <a:t>create_if_missing</a:t>
            </a:r>
            <a:endParaRPr lang="en-US" sz="2300" dirty="0"/>
          </a:p>
          <a:p>
            <a:r>
              <a:rPr lang="en-US" sz="2300" dirty="0"/>
              <a:t>    - create new file C:/Users/Administrator/</a:t>
            </a:r>
            <a:r>
              <a:rPr lang="en-US" sz="2300" dirty="0" err="1"/>
              <a:t>iis</a:t>
            </a:r>
            <a:r>
              <a:rPr lang="en-US" sz="2300" dirty="0"/>
              <a:t>-demo/</a:t>
            </a:r>
            <a:r>
              <a:rPr lang="en-US" sz="2300" dirty="0" err="1"/>
              <a:t>README.md</a:t>
            </a:r>
            <a:endParaRPr lang="en-US" sz="2300" dirty="0"/>
          </a:p>
          <a:p>
            <a:r>
              <a:rPr lang="en-US" sz="2300" dirty="0"/>
              <a:t>    - update content in file C:/Users/Administrator/</a:t>
            </a:r>
            <a:r>
              <a:rPr lang="en-US" sz="2300" dirty="0" err="1"/>
              <a:t>iis</a:t>
            </a:r>
            <a:r>
              <a:rPr lang="en-US" sz="2300" dirty="0"/>
              <a:t>-demo/</a:t>
            </a:r>
            <a:r>
              <a:rPr lang="en-US" sz="2300" dirty="0" err="1"/>
              <a:t>README.md</a:t>
            </a:r>
            <a:r>
              <a:rPr lang="en-US" sz="2300" dirty="0"/>
              <a:t> from none to </a:t>
            </a:r>
            <a:r>
              <a:rPr lang="en-US" sz="2300" dirty="0" smtClean="0"/>
              <a:t>5c1920</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a:t>
            </a:r>
            <a:r>
              <a:rPr lang="en-US" dirty="0" err="1" smtClean="0"/>
              <a:t>iis</a:t>
            </a:r>
            <a:r>
              <a:rPr lang="en-US" dirty="0" smtClean="0"/>
              <a:t>-demo</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Recipe</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::recipe</a:t>
            </a:r>
          </a:p>
          <a:p>
            <a:r>
              <a:rPr lang="en-US" sz="2300" dirty="0"/>
              <a:t>  * directory[./</a:t>
            </a:r>
            <a:r>
              <a:rPr lang="en-US" sz="2300" dirty="0" err="1"/>
              <a:t>iis</a:t>
            </a:r>
            <a:r>
              <a:rPr lang="en-US" sz="2300" dirty="0"/>
              <a:t>-demo/spec/unit/recipes] action create (up to date)</a:t>
            </a:r>
          </a:p>
          <a:p>
            <a:r>
              <a:rPr lang="en-US" sz="2300" dirty="0"/>
              <a:t>  * </a:t>
            </a:r>
            <a:r>
              <a:rPr lang="en-US" sz="2300" dirty="0" err="1"/>
              <a:t>cookbook_file</a:t>
            </a:r>
            <a:r>
              <a:rPr lang="en-US" sz="2300" dirty="0"/>
              <a:t>[./</a:t>
            </a:r>
            <a:r>
              <a:rPr lang="en-US" sz="2300" dirty="0" err="1"/>
              <a:t>iis</a:t>
            </a:r>
            <a:r>
              <a:rPr lang="en-US" sz="2300" dirty="0"/>
              <a:t>-demo/spec/</a:t>
            </a:r>
            <a:r>
              <a:rPr lang="en-US" sz="2300" dirty="0" err="1"/>
              <a:t>spec_helper.rb</a:t>
            </a:r>
            <a:r>
              <a:rPr lang="en-US" sz="2300" dirty="0"/>
              <a:t>] action </a:t>
            </a:r>
            <a:r>
              <a:rPr lang="en-US" sz="2300" dirty="0" err="1"/>
              <a:t>create_if_missing</a:t>
            </a:r>
            <a:r>
              <a:rPr lang="en-US" sz="2300" dirty="0"/>
              <a:t> (up to date)</a:t>
            </a:r>
          </a:p>
          <a:p>
            <a:r>
              <a:rPr lang="en-US" sz="2300" dirty="0"/>
              <a:t>  * template[./</a:t>
            </a:r>
            <a:r>
              <a:rPr lang="en-US" sz="2300" dirty="0" err="1"/>
              <a:t>iis</a:t>
            </a:r>
            <a:r>
              <a:rPr lang="en-US" sz="2300" dirty="0"/>
              <a:t>-demo/spec/unit/recipes/</a:t>
            </a:r>
            <a:r>
              <a:rPr lang="en-US" sz="2300" dirty="0" err="1"/>
              <a:t>server_spec.rb</a:t>
            </a:r>
            <a:r>
              <a:rPr lang="en-US" sz="2300" dirty="0"/>
              <a:t>] action </a:t>
            </a:r>
            <a:r>
              <a:rPr lang="en-US" sz="2300" dirty="0" err="1"/>
              <a:t>create_if_missing</a:t>
            </a:r>
            <a:endParaRPr lang="en-US" sz="2300" dirty="0"/>
          </a:p>
          <a:p>
            <a:r>
              <a:rPr lang="en-US" sz="2300" dirty="0"/>
              <a:t>    - create new file ./</a:t>
            </a:r>
            <a:r>
              <a:rPr lang="en-US" sz="2300" dirty="0" err="1"/>
              <a:t>iis</a:t>
            </a:r>
            <a:r>
              <a:rPr lang="en-US" sz="2300" dirty="0"/>
              <a:t>-demo/spec/unit/recipes/</a:t>
            </a:r>
            <a:r>
              <a:rPr lang="en-US" sz="2300" dirty="0" err="1"/>
              <a:t>server_spec.rb</a:t>
            </a:r>
            <a:endParaRPr lang="en-US" sz="2300" dirty="0"/>
          </a:p>
          <a:p>
            <a:r>
              <a:rPr lang="en-US" sz="2300" dirty="0"/>
              <a:t>    - update content in file ./</a:t>
            </a:r>
            <a:r>
              <a:rPr lang="en-US" sz="2300" dirty="0" err="1"/>
              <a:t>iis</a:t>
            </a:r>
            <a:r>
              <a:rPr lang="en-US" sz="2300" dirty="0"/>
              <a:t>-demo/spec/unit/recipes/</a:t>
            </a:r>
            <a:r>
              <a:rPr lang="en-US" sz="2300" dirty="0" err="1"/>
              <a:t>server_spec.rb</a:t>
            </a:r>
            <a:r>
              <a:rPr lang="en-US" sz="2300" dirty="0"/>
              <a:t> from none to 93f1e7</a:t>
            </a:r>
          </a:p>
          <a:p>
            <a:r>
              <a:rPr lang="en-US" sz="2300" dirty="0"/>
              <a:t>    (diff output suppressed by </a:t>
            </a:r>
            <a:r>
              <a:rPr lang="en-US" sz="2300" dirty="0" err="1"/>
              <a:t>config</a:t>
            </a:r>
            <a:r>
              <a:rPr lang="en-US" sz="2300" dirty="0"/>
              <a:t>)</a:t>
            </a:r>
          </a:p>
          <a:p>
            <a:r>
              <a:rPr lang="en-US" sz="2300" dirty="0"/>
              <a:t>  * template[./</a:t>
            </a:r>
            <a:r>
              <a:rPr lang="en-US" sz="2300" dirty="0" err="1"/>
              <a:t>iis</a:t>
            </a:r>
            <a:r>
              <a:rPr lang="en-US" sz="2300" dirty="0"/>
              <a:t>-demo/recipes/</a:t>
            </a:r>
            <a:r>
              <a:rPr lang="en-US" sz="2300" dirty="0" err="1"/>
              <a:t>server.rb</a:t>
            </a:r>
            <a:r>
              <a:rPr lang="en-US" sz="2300" dirty="0"/>
              <a:t>] action create</a:t>
            </a:r>
          </a:p>
          <a:p>
            <a:r>
              <a:rPr lang="en-US" sz="2300" dirty="0"/>
              <a:t>    - create new file ./</a:t>
            </a:r>
            <a:r>
              <a:rPr lang="en-US" sz="2300" dirty="0" err="1"/>
              <a:t>iis</a:t>
            </a:r>
            <a:r>
              <a:rPr lang="en-US" sz="2300" dirty="0"/>
              <a:t>-demo/recipes/</a:t>
            </a:r>
            <a:r>
              <a:rPr lang="en-US" sz="2300" dirty="0" err="1"/>
              <a:t>server.rb</a:t>
            </a:r>
            <a:endParaRPr lang="en-US" sz="2300" dirty="0"/>
          </a:p>
          <a:p>
            <a:r>
              <a:rPr lang="en-US" sz="2300" dirty="0"/>
              <a:t>    - update content in file ./</a:t>
            </a:r>
            <a:r>
              <a:rPr lang="en-US" sz="2300" dirty="0" err="1"/>
              <a:t>iis</a:t>
            </a:r>
            <a:r>
              <a:rPr lang="en-US" sz="2300" dirty="0"/>
              <a:t>-demo/recipes/</a:t>
            </a:r>
            <a:r>
              <a:rPr lang="en-US" sz="2300" dirty="0" err="1"/>
              <a:t>server.rb</a:t>
            </a:r>
            <a:r>
              <a:rPr lang="en-US" sz="2300" dirty="0"/>
              <a:t> from none to f34166</a:t>
            </a:r>
          </a:p>
          <a:p>
            <a:r>
              <a:rPr lang="en-US" sz="2300" dirty="0"/>
              <a:t>    (diff output suppressed by </a:t>
            </a:r>
            <a:r>
              <a:rPr lang="en-US" sz="2300" dirty="0" err="1"/>
              <a:t>config</a:t>
            </a:r>
            <a:r>
              <a:rPr lang="en-US" sz="2300" dirty="0"/>
              <a:t>)</a:t>
            </a:r>
          </a:p>
        </p:txBody>
      </p:sp>
      <p:sp>
        <p:nvSpPr>
          <p:cNvPr id="4" name="Text Placeholder 3"/>
          <p:cNvSpPr>
            <a:spLocks noGrp="1"/>
          </p:cNvSpPr>
          <p:nvPr>
            <p:ph type="body" sz="quarter" idx="11"/>
          </p:nvPr>
        </p:nvSpPr>
        <p:spPr/>
        <p:txBody>
          <a:bodyPr>
            <a:normAutofit/>
          </a:bodyPr>
          <a:lstStyle/>
          <a:p>
            <a:r>
              <a:rPr lang="en-US" dirty="0" smtClean="0"/>
              <a:t>$ chef generate recipe </a:t>
            </a:r>
            <a:r>
              <a:rPr lang="en-US" dirty="0" err="1" smtClean="0"/>
              <a:t>iis</a:t>
            </a:r>
            <a:r>
              <a:rPr lang="en-US" dirty="0" smtClean="0"/>
              <a:t>-demo server</a:t>
            </a:r>
            <a:endParaRPr lang="en-US" dirty="0"/>
          </a:p>
        </p:txBody>
      </p:sp>
      <p:sp>
        <p:nvSpPr>
          <p:cNvPr id="5" name="Rectangle 4"/>
          <p:cNvSpPr/>
          <p:nvPr/>
        </p:nvSpPr>
        <p:spPr bwMode="auto">
          <a:xfrm>
            <a:off x="1137009" y="7137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63785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Server Recipe</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err="1"/>
              <a:t>powershell_script</a:t>
            </a:r>
            <a:r>
              <a:rPr lang="en-US" dirty="0"/>
              <a:t> </a:t>
            </a:r>
            <a:r>
              <a:rPr lang="en-US" dirty="0" smtClean="0"/>
              <a:t>'Install IIS' </a:t>
            </a:r>
            <a:r>
              <a:rPr lang="en-US" dirty="0"/>
              <a:t>do</a:t>
            </a:r>
          </a:p>
          <a:p>
            <a:r>
              <a:rPr lang="en-US" dirty="0"/>
              <a:t>  code </a:t>
            </a:r>
            <a:r>
              <a:rPr lang="en-US" dirty="0" smtClean="0"/>
              <a:t>'add</a:t>
            </a:r>
            <a:r>
              <a:rPr lang="en-US" dirty="0"/>
              <a:t>-</a:t>
            </a:r>
            <a:r>
              <a:rPr lang="en-US" dirty="0" err="1"/>
              <a:t>windowsfeature</a:t>
            </a:r>
            <a:r>
              <a:rPr lang="en-US" dirty="0"/>
              <a:t> Web-</a:t>
            </a:r>
            <a:r>
              <a:rPr lang="en-US" dirty="0" smtClean="0"/>
              <a:t>Server'</a:t>
            </a:r>
            <a:endParaRPr lang="en-US" dirty="0"/>
          </a:p>
          <a:p>
            <a:r>
              <a:rPr lang="en-US" dirty="0" smtClean="0"/>
              <a:t>end</a:t>
            </a:r>
            <a:endParaRPr lang="en-US" dirty="0"/>
          </a:p>
          <a:p>
            <a:endParaRPr lang="en-US" dirty="0"/>
          </a:p>
          <a:p>
            <a:r>
              <a:rPr lang="en-US" dirty="0" smtClean="0"/>
              <a:t>file </a:t>
            </a:r>
            <a:r>
              <a:rPr lang="uk-UA" dirty="0" smtClean="0"/>
              <a:t>'</a:t>
            </a:r>
            <a:r>
              <a:rPr lang="en-US" dirty="0"/>
              <a:t>c:\</a:t>
            </a:r>
            <a:r>
              <a:rPr lang="en-US" dirty="0" err="1"/>
              <a:t>inetpub</a:t>
            </a:r>
            <a:r>
              <a:rPr lang="en-US" dirty="0"/>
              <a:t>\</a:t>
            </a:r>
            <a:r>
              <a:rPr lang="en-US" dirty="0" err="1"/>
              <a:t>wwwroot</a:t>
            </a:r>
            <a:r>
              <a:rPr lang="en-US" dirty="0"/>
              <a:t>\</a:t>
            </a:r>
            <a:r>
              <a:rPr lang="en-US" dirty="0" err="1"/>
              <a:t>Default.htm</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a:t>
            </a:r>
            <a:r>
              <a:rPr lang="en-US" dirty="0" smtClean="0"/>
              <a:t>ervice 'w3svc</a:t>
            </a:r>
            <a:r>
              <a:rPr lang="en-US" dirty="0"/>
              <a:t>'</a:t>
            </a:r>
            <a:r>
              <a:rPr lang="en-US" dirty="0" smtClean="0"/>
              <a:t> </a:t>
            </a:r>
            <a:r>
              <a:rPr lang="en-US" dirty="0"/>
              <a:t>do</a:t>
            </a:r>
          </a:p>
          <a:p>
            <a:r>
              <a:rPr lang="en-US" dirty="0"/>
              <a:t>  action </a:t>
            </a:r>
            <a:r>
              <a:rPr lang="en-US" dirty="0" smtClean="0"/>
              <a:t>[:</a:t>
            </a:r>
            <a:r>
              <a:rPr lang="en-US" dirty="0"/>
              <a:t>enable, :</a:t>
            </a:r>
            <a:r>
              <a:rPr lang="en-US" dirty="0" smtClean="0"/>
              <a:t>start]</a:t>
            </a:r>
            <a:endParaRPr lang="en-US" dirty="0"/>
          </a:p>
          <a:p>
            <a:r>
              <a:rPr lang="en-US"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t>
            </a:r>
            <a:r>
              <a:rPr lang="en-US" dirty="0" err="1" smtClean="0"/>
              <a:t>iis</a:t>
            </a:r>
            <a:r>
              <a:rPr lang="en-US" dirty="0" smtClean="0"/>
              <a:t>-demo\recipes\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Recipe: (chef-apply cookbook)::(chef-apply recipe)</a:t>
            </a:r>
          </a:p>
          <a:p>
            <a:r>
              <a:rPr lang="en-US" sz="2200" dirty="0"/>
              <a:t>  * </a:t>
            </a:r>
            <a:r>
              <a:rPr lang="en-US" sz="2200" dirty="0" err="1"/>
              <a:t>powershell_script</a:t>
            </a:r>
            <a:r>
              <a:rPr lang="en-US" sz="2200" dirty="0"/>
              <a:t>[Install IIS] action run</a:t>
            </a:r>
          </a:p>
          <a:p>
            <a:r>
              <a:rPr lang="en-US" sz="2200" dirty="0"/>
              <a:t>    - execute "C:\Windows\system32\</a:t>
            </a:r>
            <a:r>
              <a:rPr lang="en-US" sz="2200" dirty="0" err="1"/>
              <a:t>WindowsPowerShell</a:t>
            </a:r>
            <a:r>
              <a:rPr lang="en-US" sz="2200" dirty="0"/>
              <a:t>\v1.0\</a:t>
            </a:r>
            <a:r>
              <a:rPr lang="en-US" sz="2200" dirty="0" err="1"/>
              <a:t>powershell.exe</a:t>
            </a:r>
            <a:r>
              <a:rPr lang="en-US" sz="2200" dirty="0"/>
              <a:t>" -</a:t>
            </a:r>
            <a:r>
              <a:rPr lang="en-US" sz="2200" dirty="0" err="1"/>
              <a:t>NoLogo</a:t>
            </a:r>
            <a:r>
              <a:rPr lang="en-US" sz="2200" dirty="0"/>
              <a:t> -</a:t>
            </a:r>
            <a:r>
              <a:rPr lang="en-US" sz="2200" dirty="0" err="1"/>
              <a:t>NonInteractive</a:t>
            </a:r>
            <a:r>
              <a:rPr lang="en-US" sz="2200" dirty="0"/>
              <a:t> -</a:t>
            </a:r>
            <a:r>
              <a:rPr lang="en-US" sz="2200" dirty="0" err="1"/>
              <a:t>NoProfile</a:t>
            </a:r>
            <a:r>
              <a:rPr lang="en-US" sz="2200" dirty="0"/>
              <a:t> -</a:t>
            </a:r>
            <a:r>
              <a:rPr lang="en-US" sz="2200" dirty="0" err="1"/>
              <a:t>ExecutionP</a:t>
            </a:r>
            <a:endParaRPr lang="en-US" sz="2200" dirty="0"/>
          </a:p>
          <a:p>
            <a:r>
              <a:rPr lang="en-US" sz="2200" dirty="0" err="1"/>
              <a:t>olicy</a:t>
            </a:r>
            <a:r>
              <a:rPr lang="en-US" sz="2200" dirty="0"/>
              <a:t> Bypass -</a:t>
            </a:r>
            <a:r>
              <a:rPr lang="en-US" sz="2200" dirty="0" err="1"/>
              <a:t>InputFormat</a:t>
            </a:r>
            <a:r>
              <a:rPr lang="en-US" sz="2200" dirty="0"/>
              <a:t> None -File "C:/Users/ADMINI~1/</a:t>
            </a:r>
            <a:r>
              <a:rPr lang="en-US" sz="2200" dirty="0" err="1"/>
              <a:t>AppData</a:t>
            </a:r>
            <a:r>
              <a:rPr lang="en-US" sz="2200" dirty="0"/>
              <a:t>/Local/Temp/2/chef-script20151221-2240-1ch0aap.ps1"</a:t>
            </a:r>
          </a:p>
          <a:p>
            <a:r>
              <a:rPr lang="en-US" sz="2200" dirty="0"/>
              <a:t>  * file[c:\</a:t>
            </a:r>
            <a:r>
              <a:rPr lang="en-US" sz="2200" dirty="0" err="1"/>
              <a:t>inetpub</a:t>
            </a:r>
            <a:r>
              <a:rPr lang="en-US" sz="2200" dirty="0"/>
              <a:t>\</a:t>
            </a:r>
            <a:r>
              <a:rPr lang="en-US" sz="2200" dirty="0" err="1"/>
              <a:t>wwwroot</a:t>
            </a:r>
            <a:r>
              <a:rPr lang="en-US" sz="2200" dirty="0"/>
              <a:t>\</a:t>
            </a:r>
            <a:r>
              <a:rPr lang="en-US" sz="2200" dirty="0" err="1"/>
              <a:t>Default.htm</a:t>
            </a:r>
            <a:r>
              <a:rPr lang="en-US" sz="2200" dirty="0"/>
              <a:t>] action create</a:t>
            </a:r>
          </a:p>
          <a:p>
            <a:r>
              <a:rPr lang="en-US" sz="2200" dirty="0"/>
              <a:t>    - create new file c:\</a:t>
            </a:r>
            <a:r>
              <a:rPr lang="en-US" sz="2200" dirty="0" err="1"/>
              <a:t>inetpub</a:t>
            </a:r>
            <a:r>
              <a:rPr lang="en-US" sz="2200" dirty="0"/>
              <a:t>\</a:t>
            </a:r>
            <a:r>
              <a:rPr lang="en-US" sz="2200" dirty="0" err="1"/>
              <a:t>wwwroot</a:t>
            </a:r>
            <a:r>
              <a:rPr lang="en-US" sz="2200" dirty="0"/>
              <a:t>\</a:t>
            </a:r>
            <a:r>
              <a:rPr lang="en-US" sz="2200" dirty="0" err="1"/>
              <a:t>Default.htm</a:t>
            </a:r>
            <a:endParaRPr lang="en-US" sz="2200" dirty="0"/>
          </a:p>
          <a:p>
            <a:r>
              <a:rPr lang="en-US" sz="2200" dirty="0"/>
              <a:t>    - update content in file c:\</a:t>
            </a:r>
            <a:r>
              <a:rPr lang="en-US" sz="2200" dirty="0" err="1"/>
              <a:t>inetpub</a:t>
            </a:r>
            <a:r>
              <a:rPr lang="en-US" sz="2200" dirty="0"/>
              <a:t>\</a:t>
            </a:r>
            <a:r>
              <a:rPr lang="en-US" sz="2200" dirty="0" err="1"/>
              <a:t>wwwroot</a:t>
            </a:r>
            <a:r>
              <a:rPr lang="en-US" sz="2200" dirty="0"/>
              <a:t>\</a:t>
            </a:r>
            <a:r>
              <a:rPr lang="en-US" sz="2200" dirty="0" err="1"/>
              <a:t>Default.htm</a:t>
            </a:r>
            <a:r>
              <a:rPr lang="en-US" sz="2200" dirty="0"/>
              <a:t> from none to ae4add</a:t>
            </a:r>
          </a:p>
          <a:p>
            <a:r>
              <a:rPr lang="en-US" sz="2200" dirty="0"/>
              <a:t>    --- c:\</a:t>
            </a:r>
            <a:r>
              <a:rPr lang="en-US" sz="2200" dirty="0" err="1"/>
              <a:t>inetpub</a:t>
            </a:r>
            <a:r>
              <a:rPr lang="en-US" sz="2200" dirty="0"/>
              <a:t>\</a:t>
            </a:r>
            <a:r>
              <a:rPr lang="en-US" sz="2200" dirty="0" err="1"/>
              <a:t>wwwroot</a:t>
            </a:r>
            <a:r>
              <a:rPr lang="en-US" sz="2200" dirty="0"/>
              <a:t>\</a:t>
            </a:r>
            <a:r>
              <a:rPr lang="en-US" sz="2200" dirty="0" err="1"/>
              <a:t>Default.htm</a:t>
            </a:r>
            <a:r>
              <a:rPr lang="en-US" sz="2200" dirty="0"/>
              <a:t>  2015-12-21 20:58:52.000000000 +0000</a:t>
            </a:r>
          </a:p>
          <a:p>
            <a:r>
              <a:rPr lang="en-US" sz="2200" dirty="0"/>
              <a:t>    +++ c:\</a:t>
            </a:r>
            <a:r>
              <a:rPr lang="en-US" sz="2200" dirty="0" err="1"/>
              <a:t>inetpub</a:t>
            </a:r>
            <a:r>
              <a:rPr lang="en-US" sz="2200" dirty="0"/>
              <a:t>\</a:t>
            </a:r>
            <a:r>
              <a:rPr lang="en-US" sz="2200" dirty="0" err="1"/>
              <a:t>wwwroot</a:t>
            </a:r>
            <a:r>
              <a:rPr lang="en-US" sz="2200" dirty="0"/>
              <a:t>/Default.htm20151221-2240-1ob1psg     2015-12-21 20:58:52.000000000 +0000</a:t>
            </a:r>
          </a:p>
          <a:p>
            <a:r>
              <a:rPr lang="en-US" sz="2200" dirty="0"/>
              <a:t>    @@ -1 +1,2 @@</a:t>
            </a:r>
          </a:p>
          <a:p>
            <a:r>
              <a:rPr lang="en-US" sz="2200" dirty="0"/>
              <a:t>    +&lt;h1&gt;Hello, world&lt;/h1&gt;</a:t>
            </a:r>
          </a:p>
          <a:p>
            <a:r>
              <a:rPr lang="en-US" sz="2200" dirty="0"/>
              <a:t>  * </a:t>
            </a:r>
            <a:r>
              <a:rPr lang="en-US" sz="2200" dirty="0" err="1"/>
              <a:t>windows_service</a:t>
            </a:r>
            <a:r>
              <a:rPr lang="en-US" sz="2200" dirty="0"/>
              <a:t>[w3svc] action start (up to date)</a:t>
            </a:r>
          </a:p>
          <a:p>
            <a:r>
              <a:rPr lang="en-US" sz="2200" dirty="0"/>
              <a:t>  * </a:t>
            </a:r>
            <a:r>
              <a:rPr lang="en-US" sz="2200" dirty="0" err="1"/>
              <a:t>windows_service</a:t>
            </a:r>
            <a:r>
              <a:rPr lang="en-US" sz="2200" dirty="0"/>
              <a:t>[w3svc] action enable (up to date)</a:t>
            </a:r>
          </a:p>
        </p:txBody>
      </p:sp>
      <p:sp>
        <p:nvSpPr>
          <p:cNvPr id="4" name="Text Placeholder 3"/>
          <p:cNvSpPr>
            <a:spLocks noGrp="1"/>
          </p:cNvSpPr>
          <p:nvPr>
            <p:ph type="body" sz="quarter" idx="11"/>
          </p:nvPr>
        </p:nvSpPr>
        <p:spPr/>
        <p:txBody>
          <a:bodyPr/>
          <a:lstStyle/>
          <a:p>
            <a:r>
              <a:rPr lang="en-US" dirty="0" smtClean="0"/>
              <a:t>$ chef-apply </a:t>
            </a:r>
            <a:r>
              <a:rPr lang="en-US" dirty="0" err="1" smtClean="0"/>
              <a:t>iis</a:t>
            </a:r>
            <a:r>
              <a:rPr lang="en-US" dirty="0" smtClean="0"/>
              <a:t>-demo\recipes\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5994562"/>
          </a:xfrm>
        </p:spPr>
        <p:txBody>
          <a:bodyPr/>
          <a:lstStyle/>
          <a:p>
            <a:endParaRPr lang="de-DE" dirty="0"/>
          </a:p>
          <a:p>
            <a:endParaRPr lang="de-DE" dirty="0"/>
          </a:p>
          <a:p>
            <a:r>
              <a:rPr lang="de-DE" dirty="0" err="1"/>
              <a:t>StatusCode</a:t>
            </a:r>
            <a:r>
              <a:rPr lang="de-DE" dirty="0"/>
              <a:t>        : 200</a:t>
            </a:r>
          </a:p>
          <a:p>
            <a:r>
              <a:rPr lang="de-DE" dirty="0" err="1"/>
              <a:t>StatusDescription</a:t>
            </a:r>
            <a:r>
              <a:rPr lang="de-DE" dirty="0"/>
              <a:t> : OK</a:t>
            </a:r>
          </a:p>
          <a:p>
            <a:r>
              <a:rPr lang="de-DE" dirty="0"/>
              <a:t>Content           : &lt;h1&gt;</a:t>
            </a:r>
            <a:r>
              <a:rPr lang="de-DE" dirty="0" err="1"/>
              <a:t>Hello</a:t>
            </a:r>
            <a:r>
              <a:rPr lang="de-DE" dirty="0"/>
              <a:t>, </a:t>
            </a:r>
            <a:r>
              <a:rPr lang="de-DE" dirty="0" err="1"/>
              <a:t>world</a:t>
            </a:r>
            <a:r>
              <a:rPr lang="de-DE" dirty="0"/>
              <a:t>&lt;/h1&gt;</a:t>
            </a:r>
          </a:p>
          <a:p>
            <a:r>
              <a:rPr lang="de-DE" dirty="0" err="1"/>
              <a:t>RawContent</a:t>
            </a:r>
            <a:r>
              <a:rPr lang="de-DE" dirty="0"/>
              <a:t>        : HTTP/1.1 200 OK</a:t>
            </a:r>
          </a:p>
          <a:p>
            <a:r>
              <a:rPr lang="de-DE" dirty="0"/>
              <a:t>                    </a:t>
            </a:r>
            <a:r>
              <a:rPr lang="de-DE" dirty="0" err="1"/>
              <a:t>Accept</a:t>
            </a:r>
            <a:r>
              <a:rPr lang="de-DE" dirty="0"/>
              <a:t>-Ranges: </a:t>
            </a:r>
            <a:r>
              <a:rPr lang="de-DE" dirty="0" err="1"/>
              <a:t>bytes</a:t>
            </a:r>
            <a:endParaRPr lang="de-DE" dirty="0"/>
          </a:p>
          <a:p>
            <a:r>
              <a:rPr lang="de-DE" dirty="0"/>
              <a:t>                    Content-</a:t>
            </a:r>
            <a:r>
              <a:rPr lang="de-DE" dirty="0" err="1"/>
              <a:t>Length</a:t>
            </a:r>
            <a:r>
              <a:rPr lang="de-DE" dirty="0"/>
              <a:t>: 21</a:t>
            </a:r>
          </a:p>
          <a:p>
            <a:r>
              <a:rPr lang="de-DE" dirty="0"/>
              <a:t>                    Content-Type: </a:t>
            </a:r>
            <a:r>
              <a:rPr lang="de-DE" dirty="0" err="1"/>
              <a:t>text</a:t>
            </a:r>
            <a:r>
              <a:rPr lang="de-DE" dirty="0"/>
              <a:t>/</a:t>
            </a:r>
            <a:r>
              <a:rPr lang="de-DE" dirty="0" err="1"/>
              <a:t>html</a:t>
            </a:r>
            <a:endParaRPr lang="de-DE" dirty="0"/>
          </a:p>
          <a:p>
            <a:r>
              <a:rPr lang="de-DE" dirty="0"/>
              <a:t>                    Date: Mon, 21 </a:t>
            </a:r>
            <a:r>
              <a:rPr lang="de-DE" dirty="0" err="1"/>
              <a:t>Dec</a:t>
            </a:r>
            <a:r>
              <a:rPr lang="de-DE" dirty="0"/>
              <a:t> 2015 20:59:13 GMT</a:t>
            </a:r>
          </a:p>
          <a:p>
            <a:r>
              <a:rPr lang="de-DE" dirty="0"/>
              <a:t>                    </a:t>
            </a:r>
            <a:r>
              <a:rPr lang="de-DE" dirty="0" err="1"/>
              <a:t>ETag</a:t>
            </a:r>
            <a:r>
              <a:rPr lang="de-DE" dirty="0"/>
              <a:t>: "954c2066323cd11:0"</a:t>
            </a:r>
          </a:p>
          <a:p>
            <a:r>
              <a:rPr lang="de-DE" dirty="0"/>
              <a:t>                    Last-</a:t>
            </a:r>
            <a:r>
              <a:rPr lang="de-DE" dirty="0" err="1"/>
              <a:t>Modified</a:t>
            </a:r>
            <a:r>
              <a:rPr lang="de-DE" dirty="0"/>
              <a:t>: Mon, 21 </a:t>
            </a:r>
            <a:r>
              <a:rPr lang="de-DE" dirty="0" err="1"/>
              <a:t>Dec</a:t>
            </a:r>
            <a:r>
              <a:rPr lang="de-DE" dirty="0"/>
              <a:t> 2015 20:58:52 GMT</a:t>
            </a:r>
          </a:p>
          <a:p>
            <a:r>
              <a:rPr lang="de-DE" dirty="0"/>
              <a:t>                    Server</a:t>
            </a:r>
            <a:r>
              <a:rPr lang="de-DE" dirty="0" smtClean="0"/>
              <a:t>...</a:t>
            </a:r>
            <a:endParaRPr lang="de-DE"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a:t>
            </a:r>
            <a:r>
              <a:rPr lang="en-US" dirty="0" smtClean="0">
                <a:latin typeface="+mj-lt"/>
              </a:rPr>
              <a:t>~\</a:t>
            </a:r>
            <a:r>
              <a:rPr lang="en-US" dirty="0" err="1" smtClean="0">
                <a:latin typeface="+mj-lt"/>
              </a:rPr>
              <a:t>iis</a:t>
            </a:r>
            <a:r>
              <a:rPr lang="en-US" dirty="0" smtClean="0">
                <a:latin typeface="+mj-lt"/>
              </a:rPr>
              <a:t>-demo</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"Initial </a:t>
            </a:r>
            <a:r>
              <a:rPr lang="en-US" dirty="0" err="1" smtClean="0">
                <a:latin typeface="+mj-lt"/>
              </a:rPr>
              <a:t>iis</a:t>
            </a:r>
            <a:r>
              <a:rPr lang="en-US" dirty="0" smtClean="0">
                <a:latin typeface="+mj-lt"/>
              </a:rPr>
              <a:t>-demo Cookbook"</a:t>
            </a:r>
            <a:endParaRPr lang="en-US" dirty="0">
              <a:latin typeface="+mj-lt"/>
            </a:endParaRPr>
          </a:p>
        </p:txBody>
      </p:sp>
      <p:sp>
        <p:nvSpPr>
          <p:cNvPr id="4" name="Footer Placeholder 3"/>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4294967295"/>
          </p:nvPr>
        </p:nvSpPr>
        <p:spPr>
          <a:xfrm>
            <a:off x="0" y="8580438"/>
            <a:ext cx="3657600" cy="485775"/>
          </a:xfrm>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t>
            </a:r>
            <a:r>
              <a:rPr lang="en-US" dirty="0" err="1" smtClean="0"/>
              <a:t>iis</a:t>
            </a:r>
            <a:r>
              <a:rPr lang="en-US" dirty="0" smtClean="0"/>
              <a:t>-demo or workstation cookbook?</a:t>
            </a:r>
          </a:p>
          <a:p>
            <a:endParaRPr lang="en-US" dirty="0"/>
          </a:p>
          <a:p>
            <a:r>
              <a:rPr lang="en-US" dirty="0" smtClean="0"/>
              <a:t>Can resources accept multiple actions?</a:t>
            </a:r>
          </a:p>
          <a:p>
            <a:endParaRPr lang="en-US" dirty="0" smtClean="0"/>
          </a:p>
          <a:p>
            <a:r>
              <a:rPr lang="en-US" dirty="0" smtClean="0"/>
              <a:t>How often would 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GE: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a:t>
            </a:r>
            <a:r>
              <a:rPr lang="en-US" sz="2667" dirty="0" smtClean="0"/>
              <a:t>disable-</a:t>
            </a:r>
            <a:r>
              <a:rPr lang="en-US" sz="2667" dirty="0" err="1" smtClean="0"/>
              <a:t>uac</a:t>
            </a:r>
            <a:r>
              <a:rPr lang="en-US" sz="2667" dirty="0" smtClean="0"/>
              <a:t> 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a:t>Usage:                                                                                </a:t>
            </a:r>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a:t>cookbook</a:t>
            </a:r>
            <a:r>
              <a:rPr lang="fr-FR" sz="2200" dirty="0"/>
              <a:t> set</a:t>
            </a:r>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57173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15120</TotalTime>
  <Words>4682</Words>
  <Application>Microsoft Macintosh PowerPoint</Application>
  <PresentationFormat>Custom</PresentationFormat>
  <Paragraphs>603</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Courier New</vt:lpstr>
      <vt:lpstr>Gill Sans MT</vt:lpstr>
      <vt:lpstr>Wingdings</vt:lpstr>
      <vt:lpstr>Arial</vt:lpstr>
      <vt:lpstr>ChefDk3.2Template</vt:lpstr>
      <vt:lpstr>Cookbooks</vt:lpstr>
      <vt:lpstr>Objectives</vt:lpstr>
      <vt:lpstr>Questions You May Have</vt:lpstr>
      <vt:lpstr>Collaboration and Version Control</vt:lpstr>
      <vt:lpstr>Versioning Pros and Cons</vt:lpstr>
      <vt:lpstr>Git Version Control</vt:lpstr>
      <vt:lpstr>GE: Create a Cookbook</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Staging Area</vt:lpstr>
      <vt:lpstr>GE: Use 'git add' to Stage Files to be Committed</vt:lpstr>
      <vt:lpstr>GE: Use 'git status' to View the Staged Files</vt:lpstr>
      <vt:lpstr>GE: Use 'git commit' to Save the Staged Changes</vt:lpstr>
      <vt:lpstr>GE: Use 'git commit' to Save the Staged Changes</vt:lpstr>
      <vt:lpstr>GE: Use 'git commit' to Save the Staged Changes</vt:lpstr>
      <vt:lpstr>GE: Use 'git commit' to Save the Staged Changes</vt:lpstr>
      <vt:lpstr>Git Version Control</vt:lpstr>
      <vt:lpstr>GE: Move out of the Workstation Cookbook</vt:lpstr>
      <vt:lpstr>Lab: Setting up a Web Server</vt:lpstr>
      <vt:lpstr>Lab: Create a Cookbook</vt:lpstr>
      <vt:lpstr>Lab: Create a Recipe</vt:lpstr>
      <vt:lpstr>Lab: Create Server Recipe</vt:lpstr>
      <vt:lpstr>Lab: Apply the Server Recipe</vt:lpstr>
      <vt:lpstr>Lab: Verify That the Website is Available</vt:lpstr>
      <vt:lpstr>GE: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1967</cp:revision>
  <cp:lastPrinted>2015-02-07T23:49:10Z</cp:lastPrinted>
  <dcterms:created xsi:type="dcterms:W3CDTF">2012-09-13T17:36:07Z</dcterms:created>
  <dcterms:modified xsi:type="dcterms:W3CDTF">2015-12-29T17:52:14Z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